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95" r:id="rId3"/>
    <p:sldId id="294" r:id="rId4"/>
    <p:sldId id="291" r:id="rId5"/>
    <p:sldId id="29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99"/>
    <a:srgbClr val="B3B3FF"/>
    <a:srgbClr val="FFAFD7"/>
    <a:srgbClr val="FF3399"/>
    <a:srgbClr val="9E9EBE"/>
    <a:srgbClr val="6666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5" autoAdjust="0"/>
    <p:restoredTop sz="94286" autoAdjust="0"/>
  </p:normalViewPr>
  <p:slideViewPr>
    <p:cSldViewPr snapToGrid="0">
      <p:cViewPr varScale="1">
        <p:scale>
          <a:sx n="55" d="100"/>
          <a:sy n="55" d="100"/>
        </p:scale>
        <p:origin x="60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862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5069D-0DA1-4F58-8F43-90C43489E8AD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BC24-41CC-4FC4-BA18-F894B7ED82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228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462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951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144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78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61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25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08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20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41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63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399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778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65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25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3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68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microsoft.com/office/2007/relationships/media" Target="../media/media3.m4a"/><Relationship Id="rId7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audio" Target="../media/media4.m4a"/><Relationship Id="rId5" Type="http://schemas.microsoft.com/office/2007/relationships/media" Target="../media/media4.m4a"/><Relationship Id="rId10" Type="http://schemas.openxmlformats.org/officeDocument/2006/relationships/image" Target="../media/image3.png"/><Relationship Id="rId4" Type="http://schemas.openxmlformats.org/officeDocument/2006/relationships/audio" Target="../media/media3.m4a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milton-trust.org.uk/" TargetMode="External"/><Relationship Id="rId2" Type="http://schemas.openxmlformats.org/officeDocument/2006/relationships/hyperlink" Target="https://wrht.org.uk/hamilto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609" y="461832"/>
            <a:ext cx="10573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FF"/>
                </a:solidFill>
              </a:rPr>
              <a:t>Verbs</a:t>
            </a:r>
            <a:r>
              <a:rPr lang="en-GB" sz="2400" b="1" dirty="0"/>
              <a:t> </a:t>
            </a:r>
          </a:p>
          <a:p>
            <a:pPr algn="ctr"/>
            <a:r>
              <a:rPr lang="en-GB" sz="2400" dirty="0"/>
              <a:t>Verbs tell us that someone or something is </a:t>
            </a:r>
          </a:p>
          <a:p>
            <a:pPr algn="ctr"/>
            <a:r>
              <a:rPr lang="en-GB" sz="2400" dirty="0">
                <a:solidFill>
                  <a:srgbClr val="0000FF"/>
                </a:solidFill>
              </a:rPr>
              <a:t>doing</a:t>
            </a:r>
            <a:r>
              <a:rPr lang="en-GB" sz="2400" dirty="0"/>
              <a:t>, </a:t>
            </a:r>
            <a:r>
              <a:rPr lang="en-GB" sz="2400" dirty="0">
                <a:solidFill>
                  <a:srgbClr val="0000FF"/>
                </a:solidFill>
              </a:rPr>
              <a:t>feeling</a:t>
            </a:r>
            <a:r>
              <a:rPr lang="en-GB" sz="2400" dirty="0"/>
              <a:t> or </a:t>
            </a:r>
            <a:r>
              <a:rPr lang="en-GB" sz="2400" dirty="0">
                <a:solidFill>
                  <a:srgbClr val="0000FF"/>
                </a:solidFill>
              </a:rPr>
              <a:t>being</a:t>
            </a:r>
            <a:r>
              <a:rPr lang="en-GB" sz="2400" dirty="0"/>
              <a:t>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3475" y="1757060"/>
            <a:ext cx="36178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/>
              <a:t>Boggis </a:t>
            </a:r>
            <a:r>
              <a:rPr lang="en-GB" sz="2000" i="1" dirty="0">
                <a:solidFill>
                  <a:srgbClr val="0000FF"/>
                </a:solidFill>
              </a:rPr>
              <a:t>munches</a:t>
            </a:r>
            <a:r>
              <a:rPr lang="en-GB" sz="2000" i="1" dirty="0"/>
              <a:t>.</a:t>
            </a:r>
          </a:p>
          <a:p>
            <a:pPr algn="ctr"/>
            <a:r>
              <a:rPr lang="en-GB" sz="2000" i="1" dirty="0"/>
              <a:t>Bunce </a:t>
            </a:r>
            <a:r>
              <a:rPr lang="en-GB" sz="2000" i="1" dirty="0">
                <a:solidFill>
                  <a:srgbClr val="0000FF"/>
                </a:solidFill>
              </a:rPr>
              <a:t>grumbles</a:t>
            </a:r>
            <a:r>
              <a:rPr lang="en-GB" sz="2000" i="1" dirty="0"/>
              <a:t>.</a:t>
            </a:r>
          </a:p>
          <a:p>
            <a:pPr algn="ctr"/>
            <a:r>
              <a:rPr lang="en-GB" sz="2000" i="1" dirty="0"/>
              <a:t>Bean </a:t>
            </a:r>
            <a:r>
              <a:rPr lang="en-GB" sz="2000" i="1" dirty="0">
                <a:solidFill>
                  <a:srgbClr val="0000FF"/>
                </a:solidFill>
              </a:rPr>
              <a:t>thinks</a:t>
            </a:r>
            <a:r>
              <a:rPr lang="en-GB" sz="2000" i="1" dirty="0"/>
              <a:t>.</a:t>
            </a:r>
          </a:p>
          <a:p>
            <a:pPr algn="ctr"/>
            <a:r>
              <a:rPr lang="en-GB" sz="2000" i="1" dirty="0"/>
              <a:t>They </a:t>
            </a:r>
            <a:r>
              <a:rPr lang="en-GB" sz="2000" i="1" dirty="0">
                <a:solidFill>
                  <a:srgbClr val="0000FF"/>
                </a:solidFill>
              </a:rPr>
              <a:t>are</a:t>
            </a:r>
            <a:r>
              <a:rPr lang="en-GB" sz="2000" i="1" dirty="0"/>
              <a:t> dreadful.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18148" y="1583066"/>
            <a:ext cx="1715145" cy="175432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Usually verbs have the name of a person or thing or a pronoun in front of them.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146291" y="2118412"/>
            <a:ext cx="762000" cy="0"/>
          </a:xfrm>
          <a:prstGeom prst="line">
            <a:avLst/>
          </a:prstGeom>
          <a:ln w="222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31543" y="2436173"/>
            <a:ext cx="762000" cy="0"/>
          </a:xfrm>
          <a:prstGeom prst="line">
            <a:avLst/>
          </a:prstGeom>
          <a:ln w="222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394777" y="2707903"/>
            <a:ext cx="609600" cy="1"/>
          </a:xfrm>
          <a:prstGeom prst="line">
            <a:avLst/>
          </a:prstGeom>
          <a:ln w="222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029779" y="3025919"/>
            <a:ext cx="609600" cy="1"/>
          </a:xfrm>
          <a:prstGeom prst="line">
            <a:avLst/>
          </a:prstGeom>
          <a:ln w="222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5366" y="3945258"/>
            <a:ext cx="10897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Verbs have </a:t>
            </a:r>
            <a:r>
              <a:rPr lang="en-GB" sz="2400" b="1" dirty="0"/>
              <a:t>tense</a:t>
            </a:r>
            <a:r>
              <a:rPr lang="en-GB" sz="2400" dirty="0"/>
              <a:t>. They tell us </a:t>
            </a:r>
            <a:r>
              <a:rPr lang="en-GB" sz="2400" b="1" i="1" dirty="0"/>
              <a:t>when</a:t>
            </a:r>
            <a:r>
              <a:rPr lang="en-GB" sz="2400" dirty="0"/>
              <a:t> the action happened.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63212" y="5048368"/>
            <a:ext cx="3083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He </a:t>
            </a:r>
            <a:r>
              <a:rPr lang="en-GB" sz="2000" dirty="0">
                <a:solidFill>
                  <a:srgbClr val="0000FF"/>
                </a:solidFill>
              </a:rPr>
              <a:t>is</a:t>
            </a:r>
            <a:r>
              <a:rPr lang="en-GB" sz="2000" dirty="0"/>
              <a:t> too clever.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18183" y="4549079"/>
            <a:ext cx="1898598" cy="400110"/>
          </a:xfrm>
          <a:prstGeom prst="rect">
            <a:avLst/>
          </a:prstGeom>
          <a:solidFill>
            <a:srgbClr val="9E9EBE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In the past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63212" y="4549079"/>
            <a:ext cx="2261892" cy="400110"/>
          </a:xfrm>
          <a:prstGeom prst="rect">
            <a:avLst/>
          </a:prstGeom>
          <a:solidFill>
            <a:srgbClr val="9E9EBE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In the present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51853" y="5045960"/>
            <a:ext cx="32305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He </a:t>
            </a:r>
            <a:r>
              <a:rPr lang="en-GB" sz="2000" dirty="0">
                <a:solidFill>
                  <a:srgbClr val="0000FF"/>
                </a:solidFill>
              </a:rPr>
              <a:t>was</a:t>
            </a:r>
            <a:r>
              <a:rPr lang="en-GB" sz="2000" dirty="0"/>
              <a:t> too clever.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63212" y="5417700"/>
            <a:ext cx="3083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He </a:t>
            </a:r>
            <a:r>
              <a:rPr lang="en-GB" sz="2000" dirty="0">
                <a:solidFill>
                  <a:srgbClr val="0000FF"/>
                </a:solidFill>
              </a:rPr>
              <a:t>creeps</a:t>
            </a:r>
            <a:r>
              <a:rPr lang="en-GB" sz="2000" dirty="0"/>
              <a:t> outside.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5598" y="5419641"/>
            <a:ext cx="3083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>
                <a:solidFill>
                  <a:prstClr val="black"/>
                </a:solidFill>
              </a:rPr>
              <a:t>He </a:t>
            </a:r>
            <a:r>
              <a:rPr lang="en-GB" sz="2000" dirty="0">
                <a:solidFill>
                  <a:srgbClr val="0000FF"/>
                </a:solidFill>
              </a:rPr>
              <a:t>crept</a:t>
            </a:r>
            <a:r>
              <a:rPr lang="en-GB" sz="2000" dirty="0">
                <a:solidFill>
                  <a:prstClr val="black"/>
                </a:solidFill>
              </a:rPr>
              <a:t> outside.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06437" y="464234"/>
            <a:ext cx="11141612" cy="5852160"/>
          </a:xfrm>
          <a:prstGeom prst="rect">
            <a:avLst/>
          </a:prstGeom>
          <a:noFill/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524" y="1625718"/>
            <a:ext cx="1392405" cy="198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23" y="4660610"/>
            <a:ext cx="2005571" cy="1440000"/>
          </a:xfrm>
          <a:prstGeom prst="rect">
            <a:avLst/>
          </a:prstGeom>
        </p:spPr>
      </p:pic>
      <p:pic>
        <p:nvPicPr>
          <p:cNvPr id="3" name="Online Media 2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47FF3753-BA58-7747-8202-F335303AB57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432152" y="486528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201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uiExpand="1" build="p"/>
      <p:bldP spid="8" grpId="0" animBg="1"/>
      <p:bldP spid="20" grpId="0"/>
      <p:bldP spid="22" grpId="0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194" y="398851"/>
            <a:ext cx="11141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400" b="1" dirty="0">
                <a:solidFill>
                  <a:srgbClr val="0000FF"/>
                </a:solidFill>
                <a:ea typeface="MS Mincho"/>
                <a:cs typeface="Times New Roman" panose="02020603050405020304" pitchFamily="18" charset="0"/>
              </a:rPr>
              <a:t>Perfect form</a:t>
            </a:r>
          </a:p>
          <a:p>
            <a:pPr algn="ctr">
              <a:spcAft>
                <a:spcPts val="0"/>
              </a:spcAft>
              <a:tabLst>
                <a:tab pos="6031230" algn="r"/>
              </a:tabLst>
            </a:pPr>
            <a:r>
              <a:rPr lang="en-GB" sz="2400" b="1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 </a:t>
            </a:r>
            <a:r>
              <a:rPr lang="en-GB" sz="2400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Perfect form </a:t>
            </a: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describes an action </a:t>
            </a:r>
            <a:r>
              <a:rPr lang="en-GB" sz="2400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completed in the past</a:t>
            </a: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95406" y="1505943"/>
            <a:ext cx="4290085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4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They have hidden behind the jars.</a:t>
            </a:r>
            <a:endParaRPr lang="en-GB" sz="24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5DA28E-6060-45C3-BAC0-B00BF10A7CA3}"/>
              </a:ext>
            </a:extLst>
          </p:cNvPr>
          <p:cNvSpPr txBox="1"/>
          <p:nvPr/>
        </p:nvSpPr>
        <p:spPr>
          <a:xfrm>
            <a:off x="8933874" y="1744485"/>
            <a:ext cx="1580827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It uses the past participle of the verb.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4CE3453-FB56-47EA-B2F6-341BAB08F9F2}"/>
              </a:ext>
            </a:extLst>
          </p:cNvPr>
          <p:cNvSpPr/>
          <p:nvPr/>
        </p:nvSpPr>
        <p:spPr>
          <a:xfrm>
            <a:off x="5134924" y="1706398"/>
            <a:ext cx="965429" cy="461665"/>
          </a:xfrm>
          <a:prstGeom prst="rect">
            <a:avLst/>
          </a:prstGeom>
          <a:solidFill>
            <a:srgbClr val="B3B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D51E81-B643-4753-8A68-5D338C0B91EA}"/>
              </a:ext>
            </a:extLst>
          </p:cNvPr>
          <p:cNvSpPr txBox="1"/>
          <p:nvPr/>
        </p:nvSpPr>
        <p:spPr>
          <a:xfrm>
            <a:off x="955710" y="1605985"/>
            <a:ext cx="1580827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It also uses the verb </a:t>
            </a:r>
            <a:r>
              <a:rPr lang="en-GB" i="1" dirty="0"/>
              <a:t>has/have </a:t>
            </a:r>
            <a:r>
              <a:rPr lang="en-GB" dirty="0"/>
              <a:t>in front 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B8AFD99-2DAA-4D46-890B-48F6A72F341F}"/>
              </a:ext>
            </a:extLst>
          </p:cNvPr>
          <p:cNvCxnSpPr/>
          <p:nvPr/>
        </p:nvCxnSpPr>
        <p:spPr>
          <a:xfrm flipV="1">
            <a:off x="4566823" y="2044421"/>
            <a:ext cx="519906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06437" y="464234"/>
            <a:ext cx="11141612" cy="5852160"/>
          </a:xfrm>
          <a:prstGeom prst="rect">
            <a:avLst/>
          </a:prstGeom>
          <a:noFill/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25194" y="3105835"/>
            <a:ext cx="11122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6031230" algn="r"/>
              </a:tabLst>
            </a:pPr>
            <a:r>
              <a:rPr lang="en-GB" sz="2400" b="1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 </a:t>
            </a: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The </a:t>
            </a:r>
            <a:r>
              <a:rPr lang="en-GB" sz="2400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present perfect form </a:t>
            </a: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of the past tense suggests that </a:t>
            </a:r>
          </a:p>
          <a:p>
            <a:pPr algn="ctr">
              <a:tabLst>
                <a:tab pos="6031230" algn="r"/>
              </a:tabLst>
            </a:pP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a </a:t>
            </a:r>
            <a:r>
              <a:rPr lang="en-GB" sz="2400" b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past action </a:t>
            </a: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is still affecting the present.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i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t.</a:t>
            </a:r>
            <a:endParaRPr lang="en-GB" sz="1600" dirty="0">
              <a:solidFill>
                <a:schemeClr val="bg1"/>
              </a:solidFill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18763" y="2084022"/>
            <a:ext cx="2999796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4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She has taken two jars.</a:t>
            </a:r>
            <a:endParaRPr lang="en-GB" sz="24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8E8F854-478A-4240-B456-79BC3B6D336C}"/>
              </a:ext>
            </a:extLst>
          </p:cNvPr>
          <p:cNvSpPr/>
          <p:nvPr/>
        </p:nvSpPr>
        <p:spPr>
          <a:xfrm>
            <a:off x="5478467" y="2309886"/>
            <a:ext cx="801040" cy="461665"/>
          </a:xfrm>
          <a:prstGeom prst="rect">
            <a:avLst/>
          </a:prstGeom>
          <a:solidFill>
            <a:srgbClr val="B3B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B8AFD99-2DAA-4D46-890B-48F6A72F341F}"/>
              </a:ext>
            </a:extLst>
          </p:cNvPr>
          <p:cNvCxnSpPr/>
          <p:nvPr/>
        </p:nvCxnSpPr>
        <p:spPr>
          <a:xfrm>
            <a:off x="5047540" y="2620842"/>
            <a:ext cx="39173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558519"/>
              </p:ext>
            </p:extLst>
          </p:nvPr>
        </p:nvGraphicFramePr>
        <p:xfrm>
          <a:off x="1894646" y="4194907"/>
          <a:ext cx="7968681" cy="1751265"/>
        </p:xfrm>
        <a:graphic>
          <a:graphicData uri="http://schemas.openxmlformats.org/drawingml/2006/table">
            <a:tbl>
              <a:tblPr firstRow="1" firstCol="1" bandRow="1"/>
              <a:tblGrid>
                <a:gridCol w="3983872">
                  <a:extLst>
                    <a:ext uri="{9D8B030D-6E8A-4147-A177-3AD203B41FA5}">
                      <a16:colId xmlns:a16="http://schemas.microsoft.com/office/drawing/2014/main" val="4031140314"/>
                    </a:ext>
                  </a:extLst>
                </a:gridCol>
                <a:gridCol w="3984809">
                  <a:extLst>
                    <a:ext uri="{9D8B030D-6E8A-4147-A177-3AD203B41FA5}">
                      <a16:colId xmlns:a16="http://schemas.microsoft.com/office/drawing/2014/main" val="1136001904"/>
                    </a:ext>
                  </a:extLst>
                </a:gridCol>
              </a:tblGrid>
              <a:tr h="340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Simple past</a:t>
                      </a:r>
                      <a:endParaRPr lang="en-GB" sz="1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Perfect form</a:t>
                      </a:r>
                      <a:endParaRPr lang="en-GB" sz="1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224048"/>
                  </a:ext>
                </a:extLst>
              </a:tr>
              <a:tr h="14108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2255607"/>
                  </a:ext>
                </a:extLst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>
            <a:off x="1945243" y="4501710"/>
            <a:ext cx="3700326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 finished the feast.</a:t>
            </a:r>
            <a:endParaRPr lang="en-GB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717646" y="4499061"/>
            <a:ext cx="2478243" cy="463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 </a:t>
            </a:r>
            <a:r>
              <a:rPr lang="en-GB" i="1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have</a:t>
            </a:r>
            <a:r>
              <a:rPr lang="en-GB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finished the feast.</a:t>
            </a:r>
            <a:endParaRPr lang="en-GB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012167" y="4991322"/>
            <a:ext cx="1554656" cy="463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He lost his tail.</a:t>
            </a:r>
            <a:endParaRPr lang="en-GB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99306" y="4988673"/>
            <a:ext cx="1934568" cy="463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He </a:t>
            </a:r>
            <a:r>
              <a:rPr lang="en-GB" i="1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has</a:t>
            </a:r>
            <a:r>
              <a:rPr lang="en-GB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lost his tail.</a:t>
            </a:r>
            <a:endParaRPr lang="en-GB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06" y="4651851"/>
            <a:ext cx="2268908" cy="1620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4CE3453-FB56-47EA-B2F6-341BAB08F9F2}"/>
              </a:ext>
            </a:extLst>
          </p:cNvPr>
          <p:cNvSpPr/>
          <p:nvPr/>
        </p:nvSpPr>
        <p:spPr>
          <a:xfrm>
            <a:off x="7418559" y="4618450"/>
            <a:ext cx="781829" cy="370223"/>
          </a:xfrm>
          <a:prstGeom prst="rect">
            <a:avLst/>
          </a:prstGeom>
          <a:solidFill>
            <a:srgbClr val="B3B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B8AFD99-2DAA-4D46-890B-48F6A72F341F}"/>
              </a:ext>
            </a:extLst>
          </p:cNvPr>
          <p:cNvCxnSpPr/>
          <p:nvPr/>
        </p:nvCxnSpPr>
        <p:spPr>
          <a:xfrm flipV="1">
            <a:off x="6900723" y="4926963"/>
            <a:ext cx="519906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A8E8F854-478A-4240-B456-79BC3B6D336C}"/>
              </a:ext>
            </a:extLst>
          </p:cNvPr>
          <p:cNvSpPr/>
          <p:nvPr/>
        </p:nvSpPr>
        <p:spPr>
          <a:xfrm>
            <a:off x="7746274" y="5108061"/>
            <a:ext cx="436057" cy="409069"/>
          </a:xfrm>
          <a:prstGeom prst="rect">
            <a:avLst/>
          </a:prstGeom>
          <a:solidFill>
            <a:srgbClr val="B3B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B8AFD99-2DAA-4D46-890B-48F6A72F341F}"/>
              </a:ext>
            </a:extLst>
          </p:cNvPr>
          <p:cNvCxnSpPr/>
          <p:nvPr/>
        </p:nvCxnSpPr>
        <p:spPr>
          <a:xfrm flipV="1">
            <a:off x="7354391" y="5405935"/>
            <a:ext cx="401520" cy="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nline Media 6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4D791EA0-E5F2-0849-BFA2-125B9A95F8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664972" y="1827189"/>
            <a:ext cx="586565" cy="586565"/>
          </a:xfrm>
          <a:prstGeom prst="rect">
            <a:avLst/>
          </a:prstGeom>
        </p:spPr>
      </p:pic>
      <p:pic>
        <p:nvPicPr>
          <p:cNvPr id="10" name="Online Media 9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2657B8DE-E824-174E-A3D9-1BA0A164C0B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525286" y="5513011"/>
            <a:ext cx="559938" cy="559938"/>
          </a:xfrm>
          <a:prstGeom prst="rect">
            <a:avLst/>
          </a:prstGeom>
        </p:spPr>
      </p:pic>
      <p:pic>
        <p:nvPicPr>
          <p:cNvPr id="11" name="Online Media 10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FD32921B-6BA8-844B-B803-D5A952EB2DFE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722715" y="3105835"/>
            <a:ext cx="471078" cy="47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8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25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884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209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4" grpId="0"/>
      <p:bldP spid="4" grpId="0" animBg="1"/>
      <p:bldP spid="19" grpId="0" animBg="1"/>
      <p:bldP spid="22" grpId="0" animBg="1"/>
      <p:bldP spid="8" grpId="0"/>
      <p:bldP spid="20" grpId="0"/>
      <p:bldP spid="26" grpId="0" animBg="1"/>
      <p:bldP spid="30" grpId="0"/>
      <p:bldP spid="32" grpId="0"/>
      <p:bldP spid="33" grpId="0"/>
      <p:bldP spid="34" grpId="0"/>
      <p:bldP spid="35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9222" y="389190"/>
            <a:ext cx="10573555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3600" b="1" dirty="0">
                <a:solidFill>
                  <a:srgbClr val="0000FF"/>
                </a:solidFill>
                <a:ea typeface="MS Mincho"/>
                <a:cs typeface="Times New Roman" panose="02020603050405020304" pitchFamily="18" charset="0"/>
              </a:rPr>
              <a:t>Which are in the present perfect form?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046286" y="1956309"/>
            <a:ext cx="37003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8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She collected the jars.</a:t>
            </a:r>
            <a:endParaRPr lang="en-GB" sz="28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62800" y="1334490"/>
            <a:ext cx="4267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8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She has collected the jars.</a:t>
            </a:r>
            <a:endParaRPr lang="en-GB" sz="28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26250" y="3964277"/>
            <a:ext cx="58630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8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They stood very still behind the jars.</a:t>
            </a:r>
            <a:endParaRPr lang="en-GB" sz="28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58870" y="4702941"/>
            <a:ext cx="6675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8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They have stood very still behind the jars.</a:t>
            </a:r>
            <a:endParaRPr lang="en-GB" sz="28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90377" y="3275507"/>
            <a:ext cx="48121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8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We finished collecting the cider.</a:t>
            </a:r>
            <a:endParaRPr lang="en-GB" sz="28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26250" y="2561946"/>
            <a:ext cx="55092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8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We have finished collecting the cider.</a:t>
            </a:r>
            <a:endParaRPr lang="en-GB" sz="28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34438" y="1488379"/>
            <a:ext cx="1757090" cy="10772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</a:rPr>
              <a:t>Present Perfect Form</a:t>
            </a:r>
          </a:p>
          <a:p>
            <a:pPr algn="ctr"/>
            <a:r>
              <a:rPr lang="en-GB" sz="1600" dirty="0"/>
              <a:t>has/have + past participle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6437" y="464234"/>
            <a:ext cx="11141612" cy="5852160"/>
          </a:xfrm>
          <a:prstGeom prst="rect">
            <a:avLst/>
          </a:prstGeom>
          <a:noFill/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565" y="3301636"/>
            <a:ext cx="1767181" cy="2520000"/>
          </a:xfrm>
          <a:prstGeom prst="rect">
            <a:avLst/>
          </a:prstGeom>
        </p:spPr>
      </p:pic>
      <p:pic>
        <p:nvPicPr>
          <p:cNvPr id="13" name="Picture 12" descr="A picture containing plant&#10;&#10;Description generated with very high confidence">
            <a:extLst>
              <a:ext uri="{FF2B5EF4-FFF2-40B4-BE49-F238E27FC236}">
                <a16:creationId xmlns:a16="http://schemas.microsoft.com/office/drawing/2014/main" id="{D88D2AA7-826D-4738-A36B-3B96285E10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516" y="1488379"/>
            <a:ext cx="345896" cy="395976"/>
          </a:xfrm>
          <a:prstGeom prst="rect">
            <a:avLst/>
          </a:prstGeom>
        </p:spPr>
      </p:pic>
      <p:pic>
        <p:nvPicPr>
          <p:cNvPr id="15" name="Picture 14" descr="A picture containing plant&#10;&#10;Description generated with very high confidence">
            <a:extLst>
              <a:ext uri="{FF2B5EF4-FFF2-40B4-BE49-F238E27FC236}">
                <a16:creationId xmlns:a16="http://schemas.microsoft.com/office/drawing/2014/main" id="{D88D2AA7-826D-4738-A36B-3B96285E10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700" y="2733290"/>
            <a:ext cx="345896" cy="395976"/>
          </a:xfrm>
          <a:prstGeom prst="rect">
            <a:avLst/>
          </a:prstGeom>
        </p:spPr>
      </p:pic>
      <p:pic>
        <p:nvPicPr>
          <p:cNvPr id="16" name="Picture 15" descr="A picture containing plant&#10;&#10;Description generated with very high confidence">
            <a:extLst>
              <a:ext uri="{FF2B5EF4-FFF2-40B4-BE49-F238E27FC236}">
                <a16:creationId xmlns:a16="http://schemas.microsoft.com/office/drawing/2014/main" id="{D88D2AA7-826D-4738-A36B-3B96285E10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015" y="4871776"/>
            <a:ext cx="345896" cy="395976"/>
          </a:xfrm>
          <a:prstGeom prst="rect">
            <a:avLst/>
          </a:prstGeom>
        </p:spPr>
      </p:pic>
      <p:pic>
        <p:nvPicPr>
          <p:cNvPr id="6" name="Online Media 5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007EF0BC-4AED-B54C-84E2-CDC9CF8AF6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1642" y="76077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3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39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8" grpId="0"/>
      <p:bldP spid="19" grpId="0"/>
      <p:bldP spid="22" grpId="0"/>
      <p:bldP spid="23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6437" y="464234"/>
            <a:ext cx="11141612" cy="5852160"/>
          </a:xfrm>
          <a:prstGeom prst="rect">
            <a:avLst/>
          </a:prstGeom>
          <a:noFill/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34444" y="373344"/>
            <a:ext cx="1057355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3600" b="1" dirty="0">
                <a:solidFill>
                  <a:srgbClr val="0000FF"/>
                </a:solidFill>
                <a:ea typeface="MS Mincho"/>
                <a:cs typeface="Times New Roman" panose="02020603050405020304" pitchFamily="18" charset="0"/>
              </a:rPr>
              <a:t>Present perfect form</a:t>
            </a:r>
          </a:p>
          <a:p>
            <a:pPr algn="ctr">
              <a:spcAft>
                <a:spcPts val="0"/>
              </a:spcAft>
              <a:tabLst>
                <a:tab pos="6031230" algn="r"/>
              </a:tabLst>
            </a:pPr>
            <a:r>
              <a:rPr lang="en-GB" sz="2800" b="1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  Remember: </a:t>
            </a:r>
            <a:r>
              <a:rPr lang="en-GB" sz="28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the</a:t>
            </a:r>
            <a:r>
              <a:rPr lang="en-GB" sz="2800" b="1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GB" sz="2800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present</a:t>
            </a:r>
            <a:r>
              <a:rPr lang="en-GB" sz="2800" b="1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GB" sz="2800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perfect form </a:t>
            </a:r>
            <a:r>
              <a:rPr lang="en-GB" sz="28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describes an action </a:t>
            </a:r>
            <a:r>
              <a:rPr lang="en-GB" sz="2800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completed in the past</a:t>
            </a:r>
            <a:r>
              <a:rPr lang="en-GB" sz="28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 which is still affecting the present.</a:t>
            </a:r>
          </a:p>
          <a:p>
            <a:pPr>
              <a:spcAft>
                <a:spcPts val="0"/>
              </a:spcAft>
              <a:tabLst>
                <a:tab pos="6031230" algn="r"/>
              </a:tabLst>
            </a:pPr>
            <a:endParaRPr lang="en-GB" sz="2800" dirty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4444" y="585737"/>
            <a:ext cx="2798772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Present Perfect Form</a:t>
            </a:r>
          </a:p>
          <a:p>
            <a:pPr algn="ctr"/>
            <a:r>
              <a:rPr lang="en-GB" dirty="0"/>
              <a:t>has/have + past participle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1917634" y="2500436"/>
            <a:ext cx="3006437" cy="1200329"/>
          </a:xfrm>
          <a:prstGeom prst="rect">
            <a:avLst/>
          </a:prstGeom>
          <a:solidFill>
            <a:srgbClr val="B3B3FF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6031230" algn="r"/>
              </a:tabLst>
            </a:pPr>
            <a:r>
              <a:rPr lang="en-GB" sz="2400" b="1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 </a:t>
            </a:r>
            <a:r>
              <a:rPr lang="en-GB" sz="2400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Perfect form </a:t>
            </a: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describes an action </a:t>
            </a:r>
            <a:r>
              <a:rPr lang="en-GB" sz="2400" i="1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completed in the past</a:t>
            </a:r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D51E81-B643-4753-8A68-5D338C0B91EA}"/>
              </a:ext>
            </a:extLst>
          </p:cNvPr>
          <p:cNvSpPr txBox="1"/>
          <p:nvPr/>
        </p:nvSpPr>
        <p:spPr>
          <a:xfrm>
            <a:off x="7432604" y="2500436"/>
            <a:ext cx="2441068" cy="1200329"/>
          </a:xfrm>
          <a:prstGeom prst="rect">
            <a:avLst/>
          </a:prstGeom>
          <a:solidFill>
            <a:srgbClr val="B3B3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Perfect form </a:t>
            </a:r>
          </a:p>
          <a:p>
            <a:pPr algn="ctr"/>
            <a:r>
              <a:rPr lang="en-GB" sz="2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also</a:t>
            </a:r>
            <a:r>
              <a:rPr lang="en-GB" sz="2400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GB" sz="2400" dirty="0"/>
              <a:t>uses the verb </a:t>
            </a:r>
            <a:r>
              <a:rPr lang="en-GB" sz="2400" i="1" dirty="0"/>
              <a:t>has/have </a:t>
            </a:r>
            <a:r>
              <a:rPr lang="en-GB" sz="2400" dirty="0"/>
              <a:t>in front.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144305" y="3732634"/>
            <a:ext cx="7606227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4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The animals </a:t>
            </a:r>
            <a:r>
              <a:rPr lang="en-GB" sz="2400" i="1" u="sng" dirty="0">
                <a:solidFill>
                  <a:srgbClr val="0000FF"/>
                </a:solidFill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have enjoyed</a:t>
            </a:r>
            <a:r>
              <a:rPr lang="en-GB" sz="2400" i="1" dirty="0">
                <a:solidFill>
                  <a:srgbClr val="0000FF"/>
                </a:solidFill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the feast.</a:t>
            </a:r>
            <a:endParaRPr lang="en-GB" sz="24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26839" y="4478652"/>
            <a:ext cx="7606227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4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Mr Fox </a:t>
            </a:r>
            <a:r>
              <a:rPr lang="en-GB" sz="2400" i="1" u="sng" dirty="0">
                <a:solidFill>
                  <a:srgbClr val="0000FF"/>
                </a:solidFill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has succeeded</a:t>
            </a:r>
            <a:r>
              <a:rPr lang="en-GB" sz="2400" i="1" dirty="0">
                <a:solidFill>
                  <a:srgbClr val="0000FF"/>
                </a:solidFill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in his mission.</a:t>
            </a:r>
            <a:endParaRPr lang="en-GB" sz="2400" i="1" dirty="0">
              <a:latin typeface="+mj-lt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78" y="3928579"/>
            <a:ext cx="1514727" cy="216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99032" y="5334727"/>
            <a:ext cx="7644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Now try writing five sentences of your own about </a:t>
            </a:r>
            <a:r>
              <a:rPr lang="en-GB" sz="2400" i="1" dirty="0"/>
              <a:t>Fantastic Mr Fox</a:t>
            </a:r>
            <a:r>
              <a:rPr lang="en-GB" sz="2400" dirty="0"/>
              <a:t> using the present perfect form. </a:t>
            </a:r>
          </a:p>
        </p:txBody>
      </p:sp>
      <p:pic>
        <p:nvPicPr>
          <p:cNvPr id="7" name="Online Media 6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38E58F2E-EADE-B149-A7D7-81F46A746C8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1937" y="264152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1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4109" y="1922176"/>
            <a:ext cx="8534400" cy="356512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Explore </a:t>
            </a:r>
            <a:r>
              <a:rPr lang="en-GB" dirty="0"/>
              <a:t>more Hamilton Trust Learning Materials at </a:t>
            </a:r>
            <a:r>
              <a:rPr lang="en-GB" dirty="0">
                <a:hlinkClick r:id="rId2"/>
              </a:rPr>
              <a:t>https://wrht.org.uk/hamilton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</a:t>
            </a:r>
            <a:r>
              <a:rPr lang="en-GB" dirty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2" y="802915"/>
            <a:ext cx="5743575" cy="15811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07957D5-E1F6-4BAB-8E43-B72E2923BC03}"/>
              </a:ext>
            </a:extLst>
          </p:cNvPr>
          <p:cNvSpPr/>
          <p:nvPr/>
        </p:nvSpPr>
        <p:spPr>
          <a:xfrm>
            <a:off x="506437" y="464234"/>
            <a:ext cx="11141612" cy="5852160"/>
          </a:xfrm>
          <a:prstGeom prst="rect">
            <a:avLst/>
          </a:prstGeom>
          <a:noFill/>
          <a:ln w="63500" cmpd="dbl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771" y="4571158"/>
            <a:ext cx="2370631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7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3859</TotalTime>
  <Words>261</Words>
  <Application>Microsoft Office PowerPoint</Application>
  <PresentationFormat>Widescreen</PresentationFormat>
  <Paragraphs>55</Paragraphs>
  <Slides>5</Slides>
  <Notes>4</Notes>
  <HiddenSlides>0</HiddenSlides>
  <MMClips>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MS Mincho</vt:lpstr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Pronouns</dc:title>
  <dc:creator>Deidre Holes</dc:creator>
  <cp:lastModifiedBy>HP</cp:lastModifiedBy>
  <cp:revision>266</cp:revision>
  <dcterms:created xsi:type="dcterms:W3CDTF">2013-08-23T07:43:20Z</dcterms:created>
  <dcterms:modified xsi:type="dcterms:W3CDTF">2020-04-28T21:48:53Z</dcterms:modified>
</cp:coreProperties>
</file>